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12.png" ContentType="image/png"/>
  <Override PartName="/ppt/media/image11.png" ContentType="image/png"/>
  <Override PartName="/ppt/media/image10.png" ContentType="image/png"/>
  <Override PartName="/ppt/media/image7.png" ContentType="image/png"/>
  <Override PartName="/ppt/media/image2.png" ContentType="image/png"/>
  <Override PartName="/ppt/media/image1.png" ContentType="image/png"/>
  <Override PartName="/ppt/media/image3.png" ContentType="image/png"/>
  <Override PartName="/ppt/media/image4.png" ContentType="image/png"/>
  <Override PartName="/ppt/media/image8.png" ContentType="image/png"/>
  <Override PartName="/ppt/media/image5.gif" ContentType="image/gif"/>
  <Override PartName="/ppt/media/image9.png" ContentType="image/png"/>
  <Override PartName="/ppt/media/image6.gif" ContentType="image/gif"/>
  <Override PartName="/ppt/slideLayouts/_rels/slideLayout2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6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10080625" cy="56705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2880000" y="1549800"/>
            <a:ext cx="4848120" cy="6102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1" lang="en-US" sz="19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140000" y="2700000"/>
            <a:ext cx="2160000" cy="11588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35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140000" y="3969360"/>
            <a:ext cx="2160000" cy="11588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35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2880000" y="1549800"/>
            <a:ext cx="4848120" cy="6102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1" lang="en-US" sz="19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140000" y="2700000"/>
            <a:ext cx="1053720" cy="171756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35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246640" y="2700000"/>
            <a:ext cx="1053720" cy="171756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35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140000" y="3969360"/>
            <a:ext cx="1053720" cy="171756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35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246640" y="3969360"/>
            <a:ext cx="1053720" cy="171756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35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2880000" y="1549800"/>
            <a:ext cx="4848120" cy="6102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1" lang="en-US" sz="19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140000" y="2700000"/>
            <a:ext cx="695160" cy="534276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35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870440" y="2700000"/>
            <a:ext cx="695160" cy="534276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35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5600520" y="2700000"/>
            <a:ext cx="695160" cy="534276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35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140000" y="3969360"/>
            <a:ext cx="695160" cy="534276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35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870440" y="3969360"/>
            <a:ext cx="695160" cy="534276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35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5600520" y="3969360"/>
            <a:ext cx="695160" cy="534276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35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2880000" y="1549800"/>
            <a:ext cx="4848120" cy="6102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1" lang="en-US" sz="19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140000" y="2700000"/>
            <a:ext cx="2160000" cy="243000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600" spc="-1" strike="noStrike">
              <a:latin typeface="Times New Roman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2880000" y="1549800"/>
            <a:ext cx="4848120" cy="6102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1" lang="en-US" sz="19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140000" y="2700000"/>
            <a:ext cx="2160000" cy="243000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35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2880000" y="1549800"/>
            <a:ext cx="4848120" cy="6102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1" lang="en-US" sz="19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140000" y="2700000"/>
            <a:ext cx="1053720" cy="243000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350" spc="-1" strike="noStrike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246640" y="2700000"/>
            <a:ext cx="1053720" cy="243000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35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2880000" y="1549800"/>
            <a:ext cx="4848120" cy="6102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1" lang="en-US" sz="19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2880000" y="1549800"/>
            <a:ext cx="4848120" cy="282996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600" spc="-1" strike="noStrike">
              <a:latin typeface="Times New Roman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2880000" y="1549800"/>
            <a:ext cx="4848120" cy="6102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1" lang="en-US" sz="19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140000" y="2700000"/>
            <a:ext cx="1053720" cy="171756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350" spc="-1" strike="noStrike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5246640" y="2700000"/>
            <a:ext cx="1053720" cy="243000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350" spc="-1" strike="noStrike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140000" y="3969360"/>
            <a:ext cx="1053720" cy="171756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35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2880000" y="1549800"/>
            <a:ext cx="4848120" cy="6102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1" lang="en-US" sz="19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140000" y="2700000"/>
            <a:ext cx="2160000" cy="243000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600" spc="-1" strike="noStrike">
              <a:latin typeface="Times New Roman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2880000" y="1549800"/>
            <a:ext cx="4848120" cy="6102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1" lang="en-US" sz="19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140000" y="2700000"/>
            <a:ext cx="1053720" cy="243000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350" spc="-1" strike="noStrike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246640" y="2700000"/>
            <a:ext cx="1053720" cy="171756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350" spc="-1" strike="noStrike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246640" y="3969360"/>
            <a:ext cx="1053720" cy="171756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35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2880000" y="1549800"/>
            <a:ext cx="4848120" cy="6102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1" lang="en-US" sz="19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140000" y="2700000"/>
            <a:ext cx="1053720" cy="171756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35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246640" y="2700000"/>
            <a:ext cx="1053720" cy="171756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35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140000" y="3969360"/>
            <a:ext cx="2160000" cy="11588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35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2880000" y="1549800"/>
            <a:ext cx="4848120" cy="6102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1" lang="en-US" sz="19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140000" y="2700000"/>
            <a:ext cx="2160000" cy="11588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350" spc="-1" strike="noStrike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140000" y="3969360"/>
            <a:ext cx="2160000" cy="11588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35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2880000" y="1549800"/>
            <a:ext cx="4848120" cy="6102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1" lang="en-US" sz="19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140000" y="2700000"/>
            <a:ext cx="1053720" cy="171756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35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5246640" y="2700000"/>
            <a:ext cx="1053720" cy="171756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350" spc="-1" strike="noStrike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140000" y="3969360"/>
            <a:ext cx="1053720" cy="171756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350" spc="-1" strike="noStrike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5246640" y="3969360"/>
            <a:ext cx="1053720" cy="171756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35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2880000" y="1549800"/>
            <a:ext cx="4848120" cy="6102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1" lang="en-US" sz="19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140000" y="2700000"/>
            <a:ext cx="695160" cy="534276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350" spc="-1" strike="noStrike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870440" y="2700000"/>
            <a:ext cx="695160" cy="534276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350" spc="-1" strike="noStrike"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5600520" y="2700000"/>
            <a:ext cx="695160" cy="534276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350" spc="-1" strike="noStrike"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140000" y="3969360"/>
            <a:ext cx="695160" cy="534276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350" spc="-1" strike="noStrike">
              <a:latin typeface="Arial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4870440" y="3969360"/>
            <a:ext cx="695160" cy="534276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350" spc="-1" strike="noStrike">
              <a:latin typeface="Aria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5600520" y="3969360"/>
            <a:ext cx="695160" cy="534276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35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2880000" y="1549800"/>
            <a:ext cx="4848120" cy="6102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1" lang="en-US" sz="19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140000" y="2700000"/>
            <a:ext cx="2160000" cy="243000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35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2880000" y="1549800"/>
            <a:ext cx="4848120" cy="6102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1" lang="en-US" sz="19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140000" y="2700000"/>
            <a:ext cx="1053720" cy="243000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35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246640" y="2700000"/>
            <a:ext cx="1053720" cy="243000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35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2880000" y="1549800"/>
            <a:ext cx="4848120" cy="6102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1" lang="en-US" sz="19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2880000" y="1549800"/>
            <a:ext cx="4848120" cy="282996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600" spc="-1" strike="noStrike"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2880000" y="1549800"/>
            <a:ext cx="4848120" cy="6102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1" lang="en-US" sz="19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140000" y="2700000"/>
            <a:ext cx="1053720" cy="171756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35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246640" y="2700000"/>
            <a:ext cx="1053720" cy="243000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35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140000" y="3969360"/>
            <a:ext cx="1053720" cy="171756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35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2880000" y="1549800"/>
            <a:ext cx="4848120" cy="6102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1" lang="en-US" sz="19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140000" y="2700000"/>
            <a:ext cx="1053720" cy="243000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35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246640" y="2700000"/>
            <a:ext cx="1053720" cy="171756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35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246640" y="3969360"/>
            <a:ext cx="1053720" cy="171756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35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2880000" y="1549800"/>
            <a:ext cx="4848120" cy="6102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1" lang="en-US" sz="19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140000" y="2700000"/>
            <a:ext cx="1053720" cy="171756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35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246640" y="2700000"/>
            <a:ext cx="1053720" cy="171756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35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140000" y="3969360"/>
            <a:ext cx="2160000" cy="115884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35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gif"/><Relationship Id="rId6" Type="http://schemas.openxmlformats.org/officeDocument/2006/relationships/image" Target="../media/image6.gif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body"/>
          </p:nvPr>
        </p:nvSpPr>
        <p:spPr>
          <a:xfrm>
            <a:off x="4140000" y="2700000"/>
            <a:ext cx="2160000" cy="24300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432000" indent="-324000">
              <a:spcAft>
                <a:spcPts val="1060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350" spc="-1" strike="noStrike">
                <a:latin typeface="Arial"/>
              </a:rPr>
              <a:t>請按鼠標，編輯大綱文字格式。</a:t>
            </a:r>
            <a:endParaRPr b="0" lang="en-US" sz="1350" spc="-1" strike="noStrike">
              <a:latin typeface="Arial"/>
            </a:endParaRPr>
          </a:p>
          <a:p>
            <a:pPr lvl="1" marL="647640" indent="-215640">
              <a:lnSpc>
                <a:spcPct val="100000"/>
              </a:lnSpc>
              <a:spcAft>
                <a:spcPts val="848"/>
              </a:spcAft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350" spc="-1" strike="noStrike">
                <a:latin typeface="Arial"/>
              </a:rPr>
              <a:t>第二個大綱級</a:t>
            </a:r>
            <a:endParaRPr b="0" lang="en-US" sz="1350" spc="-1" strike="noStrike">
              <a:latin typeface="Arial"/>
            </a:endParaRPr>
          </a:p>
          <a:p>
            <a:pPr lvl="2" marL="971280" indent="-161640">
              <a:lnSpc>
                <a:spcPct val="100000"/>
              </a:lnSpc>
              <a:spcAft>
                <a:spcPts val="635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350" spc="-1" strike="noStrike">
                <a:latin typeface="Arial"/>
              </a:rPr>
              <a:t>第三個大綱級</a:t>
            </a:r>
            <a:endParaRPr b="0" lang="en-US" sz="1350" spc="-1" strike="noStrike">
              <a:latin typeface="Arial"/>
            </a:endParaRPr>
          </a:p>
          <a:p>
            <a:pPr lvl="3" marL="1295280" indent="-161640">
              <a:lnSpc>
                <a:spcPct val="100000"/>
              </a:lnSpc>
              <a:spcAft>
                <a:spcPts val="422"/>
              </a:spcAft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350" spc="-1" strike="noStrike">
                <a:latin typeface="Arial"/>
              </a:rPr>
              <a:t>第四個大綱級</a:t>
            </a:r>
            <a:endParaRPr b="0" lang="en-US" sz="1350" spc="-1" strike="noStrike">
              <a:latin typeface="Arial"/>
            </a:endParaRPr>
          </a:p>
          <a:p>
            <a:pPr lvl="4" marL="1618920" indent="-161640">
              <a:lnSpc>
                <a:spcPct val="100000"/>
              </a:lnSpc>
              <a:spcAft>
                <a:spcPts val="210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350" spc="-1" strike="noStrike">
                <a:latin typeface="Arial"/>
              </a:rPr>
              <a:t>第五個大綱級</a:t>
            </a:r>
            <a:endParaRPr b="0" lang="en-US" sz="1350" spc="-1" strike="noStrike">
              <a:latin typeface="Arial"/>
            </a:endParaRPr>
          </a:p>
          <a:p>
            <a:pPr lvl="5" marL="1942920" indent="-161640">
              <a:lnSpc>
                <a:spcPct val="100000"/>
              </a:lnSpc>
              <a:spcAft>
                <a:spcPts val="210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350" spc="-1" strike="noStrike">
                <a:latin typeface="Arial"/>
              </a:rPr>
              <a:t>第六個大綱級</a:t>
            </a:r>
            <a:endParaRPr b="0" lang="en-US" sz="1350" spc="-1" strike="noStrike">
              <a:latin typeface="Arial"/>
            </a:endParaRPr>
          </a:p>
          <a:p>
            <a:pPr lvl="6" marL="2266560" indent="-161640">
              <a:lnSpc>
                <a:spcPct val="100000"/>
              </a:lnSpc>
              <a:spcAft>
                <a:spcPts val="210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350" spc="-1" strike="noStrike">
                <a:latin typeface="Arial"/>
              </a:rPr>
              <a:t>第七個大綱級</a:t>
            </a:r>
            <a:endParaRPr b="0" lang="en-US" sz="1350" spc="-1" strike="noStrike">
              <a:latin typeface="Arial"/>
            </a:endParaRPr>
          </a:p>
          <a:p>
            <a:pPr lvl="7" marL="2590560" indent="-161640">
              <a:lnSpc>
                <a:spcPct val="100000"/>
              </a:lnSpc>
              <a:spcAft>
                <a:spcPts val="210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350" spc="-1" strike="noStrike">
                <a:latin typeface="Arial"/>
              </a:rPr>
              <a:t>第八個大綱級</a:t>
            </a:r>
            <a:endParaRPr b="0" lang="en-US" sz="1350" spc="-1" strike="noStrike">
              <a:latin typeface="Arial"/>
            </a:endParaRPr>
          </a:p>
          <a:p>
            <a:pPr lvl="8" marL="2914200" indent="-161640">
              <a:lnSpc>
                <a:spcPct val="100000"/>
              </a:lnSpc>
              <a:spcAft>
                <a:spcPts val="210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350" spc="-1" strike="noStrike">
                <a:latin typeface="Arial"/>
              </a:rPr>
              <a:t>第九個大綱級</a:t>
            </a:r>
            <a:endParaRPr b="0" lang="en-US" sz="135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2880000" y="1549800"/>
            <a:ext cx="4848120" cy="610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1" lang="en-US" sz="1950" spc="-1" strike="noStrike">
                <a:solidFill>
                  <a:srgbClr val="ffffff"/>
                </a:solidFill>
                <a:latin typeface="Arial"/>
              </a:rPr>
              <a:t>請按一下鼠標，編輯標題文的格式。</a:t>
            </a:r>
            <a:endParaRPr b="1" lang="en-US" sz="19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extShape 3"/>
          <p:cNvSpPr txBox="1"/>
          <p:nvPr/>
        </p:nvSpPr>
        <p:spPr>
          <a:xfrm>
            <a:off x="1944000" y="5184000"/>
            <a:ext cx="1512000" cy="545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 anchorCtr="1">
            <a:spAutoFit/>
          </a:bodyPr>
          <a:p>
            <a:r>
              <a:rPr b="0" i="1" lang="en-US" sz="1600" spc="-1" strike="noStrike">
                <a:solidFill>
                  <a:srgbClr val="ccccff"/>
                </a:solidFill>
                <a:latin typeface="Arial"/>
                <a:ea typeface="標楷體"/>
              </a:rPr>
              <a:t>12/02/2021</a:t>
            </a:r>
            <a:endParaRPr b="0" i="1" lang="en-US" sz="1600" spc="-1" strike="noStrike">
              <a:solidFill>
                <a:srgbClr val="ccccff"/>
              </a:solidFill>
              <a:latin typeface="Times New Roman"/>
            </a:endParaRPr>
          </a:p>
        </p:txBody>
      </p:sp>
      <p:sp>
        <p:nvSpPr>
          <p:cNvPr id="3" name="TextShape 4"/>
          <p:cNvSpPr txBox="1"/>
          <p:nvPr/>
        </p:nvSpPr>
        <p:spPr>
          <a:xfrm>
            <a:off x="5976000" y="5372640"/>
            <a:ext cx="3960000" cy="351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spAutoFit/>
          </a:bodyPr>
          <a:p>
            <a:pPr algn="r"/>
            <a:r>
              <a:rPr b="0" i="1" lang="en-US" sz="1400" spc="-1" strike="noStrike">
                <a:solidFill>
                  <a:srgbClr val="ccccff"/>
                </a:solidFill>
                <a:latin typeface="Arial"/>
                <a:ea typeface="標楷體"/>
              </a:rPr>
              <a:t>D-Cycle 83 – Collecte et Compostage de couches</a:t>
            </a:r>
            <a:endParaRPr b="0" i="1" lang="en-US" sz="1400" spc="-1" strike="noStrike">
              <a:latin typeface="Times New Roman"/>
            </a:endParaRPr>
          </a:p>
        </p:txBody>
      </p:sp>
      <p:pic>
        <p:nvPicPr>
          <p:cNvPr id="4" name="" descr=""/>
          <p:cNvPicPr/>
          <p:nvPr/>
        </p:nvPicPr>
        <p:blipFill>
          <a:blip r:embed="rId2">
            <a:alphaModFix amt="50000"/>
          </a:blip>
          <a:stretch/>
        </p:blipFill>
        <p:spPr>
          <a:xfrm>
            <a:off x="-14040" y="0"/>
            <a:ext cx="1962000" cy="570348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1"/>
          <p:cNvSpPr/>
          <p:nvPr/>
        </p:nvSpPr>
        <p:spPr>
          <a:xfrm>
            <a:off x="0" y="135000"/>
            <a:ext cx="9000000" cy="675000"/>
          </a:xfrm>
          <a:prstGeom prst="rect">
            <a:avLst/>
          </a:prstGeom>
          <a:solidFill>
            <a:srgbClr val="660066"/>
          </a:solidFill>
          <a:ln>
            <a:noFill/>
          </a:ln>
        </p:spPr>
      </p:sp>
      <p:sp>
        <p:nvSpPr>
          <p:cNvPr id="42" name="PlaceHolder 2"/>
          <p:cNvSpPr>
            <a:spLocks noGrp="1"/>
          </p:cNvSpPr>
          <p:nvPr>
            <p:ph type="title"/>
          </p:nvPr>
        </p:nvSpPr>
        <p:spPr>
          <a:xfrm>
            <a:off x="180000" y="270000"/>
            <a:ext cx="8640000" cy="405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r"/>
            <a:r>
              <a:rPr b="1" lang="en-US" sz="1950" spc="-1" strike="noStrike">
                <a:solidFill>
                  <a:srgbClr val="ffffff"/>
                </a:solidFill>
                <a:latin typeface="Arial"/>
              </a:rPr>
              <a:t>請按一下鼠標，編輯標題文的格式。</a:t>
            </a:r>
            <a:endParaRPr b="1" lang="en-US" sz="19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" name="Rectangle 3"/>
          <p:cNvSpPr/>
          <p:nvPr/>
        </p:nvSpPr>
        <p:spPr>
          <a:xfrm>
            <a:off x="0" y="866520"/>
            <a:ext cx="9000000" cy="4668480"/>
          </a:xfrm>
          <a:prstGeom prst="rect">
            <a:avLst/>
          </a:prstGeom>
          <a:solidFill>
            <a:srgbClr val="e6e6ff"/>
          </a:solidFill>
          <a:ln>
            <a:noFill/>
          </a:ln>
        </p:spPr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360000" y="1080000"/>
            <a:ext cx="8280000" cy="43200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324000" indent="-324000">
              <a:spcAft>
                <a:spcPts val="422"/>
              </a:spcAft>
              <a:buSzPct val="100000"/>
              <a:buBlip>
                <a:blip r:embed="rId3"/>
              </a:buBlip>
            </a:pPr>
            <a:r>
              <a:rPr b="0" lang="en-US" sz="1950" spc="-1" strike="noStrike">
                <a:solidFill>
                  <a:srgbClr val="333333"/>
                </a:solidFill>
                <a:latin typeface="Arial"/>
              </a:rPr>
              <a:t>請按鼠標，編輯大綱文字格式。</a:t>
            </a:r>
            <a:endParaRPr b="0" lang="en-US" sz="1950" spc="-1" strike="noStrike">
              <a:solidFill>
                <a:srgbClr val="333333"/>
              </a:solidFill>
              <a:latin typeface="Arial"/>
            </a:endParaRPr>
          </a:p>
          <a:p>
            <a:pPr lvl="1" marL="647640" indent="-215640">
              <a:lnSpc>
                <a:spcPct val="100000"/>
              </a:lnSpc>
              <a:spcAft>
                <a:spcPts val="422"/>
              </a:spcAft>
              <a:buSzPct val="100000"/>
              <a:buBlip>
                <a:blip r:embed="rId4"/>
              </a:buBlip>
            </a:pPr>
            <a:r>
              <a:rPr b="0" lang="en-US" sz="1800" spc="-1" strike="noStrike">
                <a:solidFill>
                  <a:srgbClr val="333333"/>
                </a:solidFill>
                <a:latin typeface="Arial"/>
              </a:rPr>
              <a:t>第二個大綱級</a:t>
            </a:r>
            <a:endParaRPr b="0" lang="en-US" sz="1800" spc="-1" strike="noStrike">
              <a:solidFill>
                <a:srgbClr val="333333"/>
              </a:solidFill>
              <a:latin typeface="Arial"/>
            </a:endParaRPr>
          </a:p>
          <a:p>
            <a:pPr lvl="2" marL="972000" indent="-162000">
              <a:lnSpc>
                <a:spcPct val="100000"/>
              </a:lnSpc>
              <a:spcAft>
                <a:spcPts val="210"/>
              </a:spcAft>
              <a:buSzPct val="103093"/>
              <a:buBlip>
                <a:blip r:embed="rId5"/>
              </a:buBlip>
            </a:pPr>
            <a:r>
              <a:rPr b="0" lang="en-US" sz="1650" spc="-1" strike="noStrike">
                <a:solidFill>
                  <a:srgbClr val="333333"/>
                </a:solidFill>
                <a:latin typeface="Arial"/>
              </a:rPr>
              <a:t>第三個大綱級</a:t>
            </a:r>
            <a:endParaRPr b="0" lang="en-US" sz="1650" spc="-1" strike="noStrike">
              <a:solidFill>
                <a:srgbClr val="333333"/>
              </a:solidFill>
              <a:latin typeface="Arial"/>
            </a:endParaRPr>
          </a:p>
          <a:p>
            <a:pPr lvl="3" marL="1294560" indent="-161640">
              <a:lnSpc>
                <a:spcPct val="100000"/>
              </a:lnSpc>
              <a:spcAft>
                <a:spcPts val="422"/>
              </a:spcAft>
              <a:buSzPct val="113422"/>
              <a:buBlip>
                <a:blip r:embed="rId6"/>
              </a:buBlip>
            </a:pPr>
            <a:r>
              <a:rPr b="0" lang="en-US" sz="1500" spc="-1" strike="noStrike">
                <a:solidFill>
                  <a:srgbClr val="333333"/>
                </a:solidFill>
                <a:latin typeface="Arial"/>
              </a:rPr>
              <a:t>第四個大綱級</a:t>
            </a:r>
            <a:endParaRPr b="0" lang="en-US" sz="1500" spc="-1" strike="noStrike">
              <a:solidFill>
                <a:srgbClr val="333333"/>
              </a:solidFill>
              <a:latin typeface="Arial"/>
            </a:endParaRPr>
          </a:p>
          <a:p>
            <a:pPr lvl="4" marL="1618200" indent="-161640">
              <a:lnSpc>
                <a:spcPct val="100000"/>
              </a:lnSpc>
              <a:spcAft>
                <a:spcPts val="210"/>
              </a:spcAft>
              <a:buSzPct val="100000"/>
              <a:buBlip>
                <a:blip r:embed="rId7"/>
              </a:buBlip>
            </a:pPr>
            <a:r>
              <a:rPr b="0" lang="en-US" sz="1500" spc="-1" strike="noStrike">
                <a:solidFill>
                  <a:srgbClr val="333333"/>
                </a:solidFill>
                <a:latin typeface="Arial"/>
              </a:rPr>
              <a:t>第五個大綱級</a:t>
            </a:r>
            <a:endParaRPr b="0" lang="en-US" sz="1500" spc="-1" strike="noStrike">
              <a:solidFill>
                <a:srgbClr val="333333"/>
              </a:solidFill>
              <a:latin typeface="Arial"/>
            </a:endParaRPr>
          </a:p>
          <a:p>
            <a:pPr lvl="5" marL="1941840" indent="-161640">
              <a:lnSpc>
                <a:spcPct val="100000"/>
              </a:lnSpc>
              <a:spcAft>
                <a:spcPts val="210"/>
              </a:spcAft>
              <a:buSzPct val="100000"/>
              <a:buBlip>
                <a:blip r:embed="rId8"/>
              </a:buBlip>
            </a:pPr>
            <a:r>
              <a:rPr b="0" lang="en-US" sz="1500" spc="-1" strike="noStrike">
                <a:solidFill>
                  <a:srgbClr val="333333"/>
                </a:solidFill>
                <a:latin typeface="Arial"/>
              </a:rPr>
              <a:t>第六個大綱級</a:t>
            </a:r>
            <a:endParaRPr b="0" lang="en-US" sz="1500" spc="-1" strike="noStrike">
              <a:solidFill>
                <a:srgbClr val="333333"/>
              </a:solidFill>
              <a:latin typeface="Arial"/>
            </a:endParaRPr>
          </a:p>
          <a:p>
            <a:pPr lvl="6" marL="2265840" indent="-161640">
              <a:lnSpc>
                <a:spcPct val="100000"/>
              </a:lnSpc>
              <a:spcAft>
                <a:spcPts val="210"/>
              </a:spcAft>
              <a:buSzPct val="100000"/>
              <a:buBlip>
                <a:blip r:embed="rId9"/>
              </a:buBlip>
            </a:pPr>
            <a:r>
              <a:rPr b="0" lang="en-US" sz="1500" spc="-1" strike="noStrike">
                <a:solidFill>
                  <a:srgbClr val="333333"/>
                </a:solidFill>
                <a:latin typeface="Arial"/>
              </a:rPr>
              <a:t>第七個大綱級</a:t>
            </a:r>
            <a:endParaRPr b="0" lang="en-US" sz="1500" spc="-1" strike="noStrike">
              <a:solidFill>
                <a:srgbClr val="333333"/>
              </a:solidFill>
              <a:latin typeface="Arial"/>
            </a:endParaRPr>
          </a:p>
          <a:p>
            <a:pPr lvl="7" marL="2589480" indent="-161640">
              <a:lnSpc>
                <a:spcPct val="100000"/>
              </a:lnSpc>
              <a:spcAft>
                <a:spcPts val="210"/>
              </a:spcAft>
              <a:buSzPct val="100000"/>
              <a:buBlip>
                <a:blip r:embed="rId10"/>
              </a:buBlip>
            </a:pPr>
            <a:r>
              <a:rPr b="0" lang="en-US" sz="1500" spc="-1" strike="noStrike">
                <a:solidFill>
                  <a:srgbClr val="333333"/>
                </a:solidFill>
                <a:latin typeface="Arial"/>
              </a:rPr>
              <a:t>第八個大綱級</a:t>
            </a:r>
            <a:endParaRPr b="0" lang="en-US" sz="1500" spc="-1" strike="noStrike">
              <a:solidFill>
                <a:srgbClr val="333333"/>
              </a:solidFill>
              <a:latin typeface="Arial"/>
            </a:endParaRPr>
          </a:p>
          <a:p>
            <a:pPr lvl="8" marL="2913120" indent="-161640">
              <a:lnSpc>
                <a:spcPct val="100000"/>
              </a:lnSpc>
              <a:spcAft>
                <a:spcPts val="210"/>
              </a:spcAft>
              <a:buSzPct val="100000"/>
              <a:buBlip>
                <a:blip r:embed="rId11"/>
              </a:buBlip>
            </a:pPr>
            <a:r>
              <a:rPr b="0" lang="en-US" sz="1500" spc="-1" strike="noStrike">
                <a:solidFill>
                  <a:srgbClr val="333333"/>
                </a:solidFill>
                <a:latin typeface="Arial"/>
              </a:rPr>
              <a:t>第九個大綱級</a:t>
            </a:r>
            <a:endParaRPr b="0" lang="en-US" sz="1500" spc="-1" strike="noStrike">
              <a:solidFill>
                <a:srgbClr val="333333"/>
              </a:solidFill>
              <a:latin typeface="Arial"/>
            </a:endParaRPr>
          </a:p>
        </p:txBody>
      </p:sp>
      <p:sp>
        <p:nvSpPr>
          <p:cNvPr id="45" name="Ellipse 5"/>
          <p:cNvSpPr/>
          <p:nvPr/>
        </p:nvSpPr>
        <p:spPr>
          <a:xfrm>
            <a:off x="9360000" y="5130000"/>
            <a:ext cx="540000" cy="4050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lIns="0" rIns="0" tIns="0" bIns="0" anchor="ctr" anchorCtr="1">
            <a:spAutoFit/>
          </a:bodyPr>
          <a:p>
            <a:pPr algn="ctr"/>
            <a:fld id="{7023A829-91E3-4E25-9CCE-E43CA65F9138}" type="slidenum">
              <a:rPr b="0" lang="en-US" sz="1800" spc="-1" strike="noStrike">
                <a:solidFill>
                  <a:srgbClr val="ffffff"/>
                </a:solidFill>
                <a:latin typeface="Arial"/>
              </a:rPr>
              <a:t>1</a:t>
            </a:fld>
            <a:endParaRPr b="0" lang="en-US" sz="1800" spc="-1" strike="noStrike">
              <a:latin typeface="Times New Roman"/>
            </a:endParaRPr>
          </a:p>
        </p:txBody>
      </p:sp>
      <p:sp>
        <p:nvSpPr>
          <p:cNvPr id="46" name="Line 6"/>
          <p:cNvSpPr/>
          <p:nvPr/>
        </p:nvSpPr>
        <p:spPr>
          <a:xfrm>
            <a:off x="0" y="837720"/>
            <a:ext cx="9000000" cy="0"/>
          </a:xfrm>
          <a:prstGeom prst="line">
            <a:avLst/>
          </a:prstGeom>
          <a:ln w="90000">
            <a:solidFill>
              <a:srgbClr val="0000ff">
                <a:alpha val="75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hyperlink" Target="https://youtu.be/JyeevPCGJrA" TargetMode="External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hyperlink" Target="https://dycle.org/en" TargetMode="External"/><Relationship Id="rId2" Type="http://schemas.openxmlformats.org/officeDocument/2006/relationships/hyperlink" Target="https://alchimistes.co/les-couches-fertiles-compostables/" TargetMode="External"/><Relationship Id="rId3" Type="http://schemas.openxmlformats.org/officeDocument/2006/relationships/hyperlink" Target="https://mundao.com/" TargetMode="External"/><Relationship Id="rId4" Type="http://schemas.openxmlformats.org/officeDocument/2006/relationships/hyperlink" Target="https://www.celluloses-broceliande.fr/couches-pommette/" TargetMode="External"/><Relationship Id="rId5" Type="http://schemas.openxmlformats.org/officeDocument/2006/relationships/hyperlink" Target="https://www.tidoo.com/" TargetMode="External"/><Relationship Id="rId6" Type="http://schemas.openxmlformats.org/officeDocument/2006/relationships/hyperlink" Target="https://www.ecologie.gouv.fr/loi-anti-gaspillage" TargetMode="External"/><Relationship Id="rId7" Type="http://schemas.openxmlformats.org/officeDocument/2006/relationships/hyperlink" Target="https://eur-lex.europa.eu/legal-content/FR/TXT/PDF/?uri=CELEX:32018L0851&amp;from=FR" TargetMode="External"/><Relationship Id="rId8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2700000" y="1431000"/>
            <a:ext cx="6480000" cy="21250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1" i="1" lang="en-US" sz="2800" spc="-1" strike="noStrike">
                <a:solidFill>
                  <a:srgbClr val="ffffff"/>
                </a:solidFill>
                <a:latin typeface="Arial"/>
              </a:rPr>
              <a:t>D-Cycle 83</a:t>
            </a:r>
            <a:br/>
            <a:r>
              <a:rPr b="1" lang="en-US" sz="2800" spc="-1" strike="noStrike">
                <a:solidFill>
                  <a:srgbClr val="ffffff"/>
                </a:solidFill>
                <a:latin typeface="Arial"/>
              </a:rPr>
              <a:t>---</a:t>
            </a:r>
            <a:br/>
            <a:r>
              <a:rPr b="1" lang="en-US" sz="2400" spc="-1" strike="noStrike">
                <a:solidFill>
                  <a:srgbClr val="ffffff"/>
                </a:solidFill>
                <a:latin typeface="Arial"/>
              </a:rPr>
              <a:t>Collecte et compostage de couches culottes</a:t>
            </a:r>
            <a:br/>
            <a:r>
              <a:rPr b="1" lang="en-US" sz="2400" spc="-1" strike="noStrike">
                <a:solidFill>
                  <a:srgbClr val="ffffff"/>
                </a:solidFill>
                <a:latin typeface="Arial"/>
              </a:rPr>
              <a:t>---</a:t>
            </a:r>
            <a:br/>
            <a:r>
              <a:rPr b="1" i="1" lang="en-US" sz="2200" spc="-1" strike="noStrike">
                <a:solidFill>
                  <a:srgbClr val="ffffff"/>
                </a:solidFill>
                <a:latin typeface="Arial"/>
              </a:rPr>
              <a:t>Loïc GUILLAUME</a:t>
            </a:r>
            <a:endParaRPr b="1" lang="en-US" sz="2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2340000" y="289800"/>
            <a:ext cx="7200000" cy="610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r>
              <a:rPr b="1" lang="en-US" sz="3200" spc="-1" strike="noStrike">
                <a:solidFill>
                  <a:srgbClr val="ffffff"/>
                </a:solidFill>
                <a:latin typeface="Arial"/>
              </a:rPr>
              <a:t>Quelques chiffres :</a:t>
            </a:r>
            <a:endParaRPr b="1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" name="TextShape 2"/>
          <p:cNvSpPr txBox="1"/>
          <p:nvPr/>
        </p:nvSpPr>
        <p:spPr>
          <a:xfrm>
            <a:off x="2340000" y="1080000"/>
            <a:ext cx="7380000" cy="414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spAutoFit/>
          </a:bodyPr>
          <a:p>
            <a:pPr marL="323640" indent="-242640">
              <a:spcAft>
                <a:spcPts val="1060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i="1" lang="en-US" sz="2200" spc="-1" strike="noStrike">
                <a:latin typeface="Arial"/>
              </a:rPr>
              <a:t>En moyenne, pour un enfant :</a:t>
            </a:r>
            <a:endParaRPr b="0" lang="en-US" sz="2200" spc="-1" strike="noStrike">
              <a:latin typeface="Arial"/>
            </a:endParaRPr>
          </a:p>
          <a:p>
            <a:pPr lvl="1" marL="647640" indent="-215640">
              <a:spcAft>
                <a:spcPts val="848"/>
              </a:spcAft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latin typeface="Arial"/>
              </a:rPr>
              <a:t>6500 couches culottes</a:t>
            </a:r>
            <a:endParaRPr b="0" lang="en-US" sz="1600" spc="-1" strike="noStrike">
              <a:latin typeface="Arial"/>
            </a:endParaRPr>
          </a:p>
          <a:p>
            <a:pPr lvl="1" marL="647640" indent="-215640">
              <a:spcAft>
                <a:spcPts val="848"/>
              </a:spcAft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latin typeface="Arial"/>
              </a:rPr>
              <a:t>Pour des couches standard de grande distribution, cela représente :</a:t>
            </a:r>
            <a:endParaRPr b="0" lang="en-US" sz="1600" spc="-1" strike="noStrike">
              <a:latin typeface="Arial"/>
            </a:endParaRPr>
          </a:p>
          <a:p>
            <a:pPr lvl="2" marL="971280" indent="-161640">
              <a:spcAft>
                <a:spcPts val="635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latin typeface="Arial"/>
              </a:rPr>
              <a:t>4,5 arbres abatus</a:t>
            </a:r>
            <a:endParaRPr b="0" lang="en-US" sz="1600" spc="-1" strike="noStrike">
              <a:latin typeface="Arial"/>
            </a:endParaRPr>
          </a:p>
          <a:p>
            <a:pPr lvl="2" marL="971280" indent="-161640">
              <a:spcAft>
                <a:spcPts val="635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latin typeface="Arial"/>
              </a:rPr>
              <a:t>25 kg de plastique obtenu grâce à 67 kg de pétrole brut</a:t>
            </a:r>
            <a:endParaRPr b="0" lang="en-US" sz="1600" spc="-1" strike="noStrike">
              <a:latin typeface="Arial"/>
            </a:endParaRPr>
          </a:p>
          <a:p>
            <a:pPr lvl="2" marL="971280" indent="-161640">
              <a:spcAft>
                <a:spcPts val="635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latin typeface="Arial"/>
              </a:rPr>
              <a:t>Le tout, jeté dans les ordures ménagères</a:t>
            </a:r>
            <a:endParaRPr b="0" lang="en-US" sz="1600" spc="-1" strike="noStrike">
              <a:latin typeface="Arial"/>
            </a:endParaRPr>
          </a:p>
          <a:p>
            <a:pPr marL="323640" indent="-242640">
              <a:spcAft>
                <a:spcPts val="1060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i="1" lang="en-US" sz="2200" spc="-1" strike="noStrike">
                <a:latin typeface="Arial"/>
              </a:rPr>
              <a:t>Dans le monde :</a:t>
            </a:r>
            <a:endParaRPr b="0" lang="en-US" sz="2200" spc="-1" strike="noStrike">
              <a:latin typeface="Arial"/>
            </a:endParaRPr>
          </a:p>
          <a:p>
            <a:pPr lvl="1" marL="647640" indent="-215640">
              <a:spcAft>
                <a:spcPts val="848"/>
              </a:spcAft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latin typeface="Arial"/>
              </a:rPr>
              <a:t>Chaque seconde 635 couches culottes sont utilisées</a:t>
            </a:r>
            <a:endParaRPr b="0" lang="en-US" sz="1600" spc="-1" strike="noStrike">
              <a:latin typeface="Arial"/>
            </a:endParaRPr>
          </a:p>
          <a:p>
            <a:pPr lvl="1" marL="647640" indent="-215640">
              <a:spcAft>
                <a:spcPts val="848"/>
              </a:spcAft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latin typeface="Arial"/>
              </a:rPr>
              <a:t>Ce qui représente 20 milliards de couches chaques année</a:t>
            </a:r>
            <a:endParaRPr b="0" lang="en-US" sz="1600" spc="-1" strike="noStrike">
              <a:latin typeface="Arial"/>
            </a:endParaRPr>
          </a:p>
          <a:p>
            <a:pPr lvl="1" marL="647640" indent="-215640">
              <a:spcAft>
                <a:spcPts val="848"/>
              </a:spcAft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latin typeface="Arial"/>
              </a:rPr>
              <a:t>L’impact écologique est grand en terme de traitement et de temps de dégradation de ces couches qui peut aller jusqu’à 500 ans.</a:t>
            </a:r>
            <a:endParaRPr b="0" lang="en-US" sz="1600" spc="-1" strike="noStrike">
              <a:latin typeface="Arial"/>
            </a:endParaRPr>
          </a:p>
          <a:p>
            <a:pPr lvl="1" marL="647640" indent="-215640">
              <a:spcAft>
                <a:spcPts val="848"/>
              </a:spcAft>
              <a:buClr>
                <a:srgbClr val="ffffff"/>
              </a:buClr>
              <a:buSzPct val="75000"/>
              <a:buFont typeface="Symbol" charset="2"/>
              <a:buChar char=""/>
            </a:pPr>
            <a:endParaRPr b="0" lang="en-US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2160000" y="138960"/>
            <a:ext cx="7560000" cy="911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r>
              <a:rPr b="1" lang="en-US" sz="3200" spc="-1" strike="noStrike">
                <a:solidFill>
                  <a:srgbClr val="ffffff"/>
                </a:solidFill>
                <a:latin typeface="Arial"/>
              </a:rPr>
              <a:t>Les principes du </a:t>
            </a:r>
            <a:r>
              <a:rPr b="1" i="1" lang="en-US" sz="3200" spc="-1" strike="noStrike">
                <a:solidFill>
                  <a:srgbClr val="ffffff"/>
                </a:solidFill>
                <a:latin typeface="Arial"/>
              </a:rPr>
              <a:t>Diapers Cycle</a:t>
            </a:r>
            <a:endParaRPr b="1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7" name="" descr=""/>
          <p:cNvPicPr/>
          <p:nvPr/>
        </p:nvPicPr>
        <p:blipFill>
          <a:blip r:embed="rId1">
            <a:alphaModFix amt="50000"/>
          </a:blip>
          <a:stretch/>
        </p:blipFill>
        <p:spPr>
          <a:xfrm>
            <a:off x="1646640" y="1297800"/>
            <a:ext cx="5437080" cy="3894840"/>
          </a:xfrm>
          <a:prstGeom prst="rect">
            <a:avLst/>
          </a:prstGeom>
          <a:ln>
            <a:noFill/>
          </a:ln>
        </p:spPr>
      </p:pic>
      <p:sp>
        <p:nvSpPr>
          <p:cNvPr id="88" name="TextShape 2"/>
          <p:cNvSpPr txBox="1"/>
          <p:nvPr/>
        </p:nvSpPr>
        <p:spPr>
          <a:xfrm>
            <a:off x="6948000" y="1158840"/>
            <a:ext cx="2880000" cy="40294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spAutoFit/>
          </a:bodyPr>
          <a:p>
            <a:pPr algn="just">
              <a:lnSpc>
                <a:spcPct val="100000"/>
              </a:lnSpc>
              <a:spcAft>
                <a:spcPts val="1060"/>
              </a:spcAft>
            </a:pPr>
            <a:r>
              <a:rPr b="0" lang="en-US" sz="1350" spc="-1" strike="noStrike">
                <a:latin typeface="Arial"/>
              </a:rPr>
              <a:t>La couche biodégradable remplie (1) est déposée dans un récipient (2).</a:t>
            </a:r>
            <a:endParaRPr b="0" lang="en-US" sz="135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1060"/>
              </a:spcAft>
            </a:pPr>
            <a:r>
              <a:rPr b="0" lang="en-US" sz="1350" spc="-1" strike="noStrike">
                <a:latin typeface="Arial"/>
              </a:rPr>
              <a:t>Ce récipient est vidé régulièrement et les couches ainsi collectées sont amenées dans un centre de compostage (3). Le processus de compostage peut être classique ou il peut s’agir de Lombricompostage.</a:t>
            </a:r>
            <a:endParaRPr b="0" lang="en-US" sz="135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1060"/>
              </a:spcAft>
            </a:pPr>
            <a:r>
              <a:rPr b="0" lang="en-US" sz="1350" spc="-1" strike="noStrike">
                <a:latin typeface="Arial"/>
              </a:rPr>
              <a:t>Une fois le composte réalisé (4) il peut être distribué à des arboriculteurs, des jardiniers ou des agriculteurs Bio (5) dans le but de nourir leur jardin et/ou leurs arbres dans le but de produire des aliments sains (6)</a:t>
            </a:r>
            <a:endParaRPr b="0" lang="en-US" sz="1350" spc="-1" strike="noStrike">
              <a:latin typeface="Arial"/>
            </a:endParaRPr>
          </a:p>
          <a:p>
            <a:pPr algn="just"/>
            <a:r>
              <a:rPr b="0" lang="en-US" sz="1350" spc="-1" strike="noStrike">
                <a:latin typeface="Arial"/>
              </a:rPr>
              <a:t>Ces mêmes aliments peuvent être redonnés aux enfants sous une forme brut ou transformés et le cycle est bouclé (7).</a:t>
            </a:r>
            <a:endParaRPr b="0" lang="en-US" sz="13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2919960" y="360000"/>
            <a:ext cx="6076800" cy="337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spAutoFit/>
          </a:bodyPr>
          <a:p>
            <a:r>
              <a:rPr b="1" lang="en-US" sz="2400" spc="-1" strike="noStrike">
                <a:latin typeface="Times New Roman"/>
              </a:rPr>
              <a:t>Présentation vidéo de la Fondation Dycle (All.)</a:t>
            </a:r>
            <a:endParaRPr b="0" lang="en-US" sz="2400" spc="-1" strike="noStrike">
              <a:latin typeface="Times New Roman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3780000" y="4860000"/>
            <a:ext cx="4140000" cy="36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spAutoFit/>
          </a:bodyPr>
          <a:p>
            <a:pPr algn="ctr"/>
            <a:r>
              <a:rPr b="0" lang="en-US" sz="1600" spc="-1" strike="noStrike">
                <a:latin typeface="Times New Roman"/>
                <a:hlinkClick r:id="rId1"/>
              </a:rPr>
              <a:t>Lien vers la vidéo avec sous-titrage en Français</a:t>
            </a:r>
            <a:r>
              <a:rPr b="0" lang="en-US" sz="1600" spc="-1" strike="noStrike">
                <a:latin typeface="Times New Roman"/>
              </a:rPr>
              <a:t> </a:t>
            </a:r>
            <a:endParaRPr b="0" lang="en-US" sz="16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2340000" y="138960"/>
            <a:ext cx="7200000" cy="911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r>
              <a:rPr b="1" lang="en-US" sz="3200" spc="-1" strike="noStrike">
                <a:solidFill>
                  <a:srgbClr val="ffffff"/>
                </a:solidFill>
                <a:latin typeface="Arial"/>
              </a:rPr>
              <a:t>Des projets existants et fonctionnels</a:t>
            </a:r>
            <a:endParaRPr b="1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2" name="TextShape 2"/>
          <p:cNvSpPr txBox="1"/>
          <p:nvPr/>
        </p:nvSpPr>
        <p:spPr>
          <a:xfrm>
            <a:off x="2592000" y="1050840"/>
            <a:ext cx="6840000" cy="4169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spAutoFit/>
          </a:bodyPr>
          <a:p>
            <a:pPr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latin typeface="Times New Roman"/>
              </a:rPr>
              <a:t>- </a:t>
            </a:r>
            <a:r>
              <a:rPr b="0" i="1" lang="en-US" sz="2200" spc="-1" strike="noStrike">
                <a:latin typeface="Times New Roman"/>
              </a:rPr>
              <a:t>En Allemagne, Berlin, depuis 2017.</a:t>
            </a:r>
            <a:endParaRPr b="0" lang="en-US" sz="2200" spc="-1" strike="noStrike">
              <a:latin typeface="Times New Roman"/>
            </a:endParaRPr>
          </a:p>
          <a:p>
            <a:pPr lvl="1" marL="25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en-US" sz="1600" spc="-1" strike="noStrike">
                <a:latin typeface="Times New Roman"/>
              </a:rPr>
              <a:t>La fondation Dycle</a:t>
            </a:r>
            <a:r>
              <a:rPr b="0" lang="en-US" sz="1600" spc="-1" strike="noStrike">
                <a:latin typeface="Times New Roman"/>
              </a:rPr>
              <a:t> a dévellopé le compostage des couches hybrides (1 partie compostable et l’autre réutilisable)</a:t>
            </a:r>
            <a:endParaRPr b="0" lang="en-US" sz="1600" spc="-1" strike="noStrike">
              <a:latin typeface="Times New Roman"/>
            </a:endParaRPr>
          </a:p>
          <a:p>
            <a:pPr lvl="1" marL="25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latin typeface="Times New Roman"/>
              </a:rPr>
              <a:t>Dycle estime après quelques années d’études que 1000 kg de </a:t>
            </a:r>
            <a:r>
              <a:rPr b="1" lang="en-US" sz="1600" spc="-1" strike="noStrike">
                <a:latin typeface="Times New Roman"/>
              </a:rPr>
              <a:t>Terre Fertile </a:t>
            </a:r>
            <a:r>
              <a:rPr b="0" lang="en-US" sz="1600" spc="-1" strike="noStrike">
                <a:latin typeface="Times New Roman"/>
              </a:rPr>
              <a:t>peuvent être </a:t>
            </a:r>
            <a:r>
              <a:rPr b="0" lang="en-US" sz="1600" spc="-1" strike="noStrike">
                <a:latin typeface="Times New Roman"/>
              </a:rPr>
              <a:t>produits à partir de des couches d’un seul enfant.</a:t>
            </a:r>
            <a:endParaRPr b="0" lang="en-US" sz="1600" spc="-1" strike="noStrike">
              <a:latin typeface="Times New Roman"/>
            </a:endParaRPr>
          </a:p>
          <a:p>
            <a:endParaRPr b="0" lang="en-US" sz="1600" spc="-1" strike="noStrike">
              <a:latin typeface="Times New Roman"/>
            </a:endParaRPr>
          </a:p>
          <a:p>
            <a:r>
              <a:rPr b="0" i="1" lang="en-US" sz="2200" spc="-1" strike="noStrike">
                <a:latin typeface="Times New Roman"/>
              </a:rPr>
              <a:t>- En France, Paris, depuis 2019.</a:t>
            </a:r>
            <a:endParaRPr b="0" lang="en-US" sz="2200" spc="-1" strike="noStrike">
              <a:latin typeface="Times New Roman"/>
            </a:endParaRPr>
          </a:p>
          <a:p>
            <a:pPr lvl="1" marL="25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en-US" sz="1600" spc="-1" strike="noStrike">
                <a:latin typeface="Times New Roman"/>
              </a:rPr>
              <a:t>L’association les Alchimistes, </a:t>
            </a:r>
            <a:r>
              <a:rPr b="0" lang="en-US" sz="1600" spc="-1" strike="noStrike">
                <a:latin typeface="Times New Roman"/>
              </a:rPr>
              <a:t>specialisée dans la collecte et le compostage de déchets a mis en place un partenariat entre des industriels et des crêches parisiennes pour la production, l’utilisation, la collecte et le compostage des couches pour bébés.</a:t>
            </a:r>
            <a:endParaRPr b="0" lang="en-US" sz="1600" spc="-1" strike="noStrike">
              <a:latin typeface="Times New Roman"/>
            </a:endParaRPr>
          </a:p>
          <a:p>
            <a:pPr lvl="1" marL="25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latin typeface="Times New Roman"/>
              </a:rPr>
              <a:t>Le dispositif a été validé et étendu à la fin de l’année 2020 pour le généraliser de manière progressive à l’ensemble des crêche parisienne</a:t>
            </a:r>
            <a:endParaRPr b="0" lang="en-US" sz="1600" spc="-1" strike="noStrike">
              <a:latin typeface="Times New Roman"/>
            </a:endParaRPr>
          </a:p>
          <a:p>
            <a:endParaRPr b="0" lang="en-US" sz="1600" spc="-1" strike="noStrike">
              <a:latin typeface="Times New Roman"/>
            </a:endParaRPr>
          </a:p>
          <a:p>
            <a:r>
              <a:rPr b="0" i="1" lang="en-US" sz="1600" spc="-1" strike="noStrike">
                <a:latin typeface="Times New Roman"/>
              </a:rPr>
              <a:t>- </a:t>
            </a:r>
            <a:r>
              <a:rPr b="0" i="1" lang="en-US" sz="2200" spc="-1" strike="noStrike">
                <a:latin typeface="Times New Roman"/>
              </a:rPr>
              <a:t>Des producteurs fabriquent déjà des couches compostables</a:t>
            </a:r>
            <a:endParaRPr b="0" lang="en-US" sz="2200" spc="-1" strike="noStrike">
              <a:latin typeface="Times New Roman"/>
            </a:endParaRPr>
          </a:p>
          <a:p>
            <a:pPr lvl="1" marL="25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latin typeface="Times New Roman"/>
              </a:rPr>
              <a:t>Marques : Pommettes, Popotine, Tidoo, etc.</a:t>
            </a:r>
            <a:endParaRPr b="0" lang="en-US" sz="1600" spc="-1" strike="noStrike">
              <a:latin typeface="Times New Roman"/>
            </a:endParaRPr>
          </a:p>
          <a:p>
            <a:endParaRPr b="0" lang="en-US" sz="16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2340000" y="138960"/>
            <a:ext cx="7200000" cy="911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r>
              <a:rPr b="1" lang="en-US" sz="3200" spc="-1" strike="noStrike">
                <a:solidFill>
                  <a:srgbClr val="ffffff"/>
                </a:solidFill>
                <a:latin typeface="Arial"/>
              </a:rPr>
              <a:t>Le Projet D-Cycle 83</a:t>
            </a:r>
            <a:endParaRPr b="1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2592000" y="1050840"/>
            <a:ext cx="6840000" cy="4169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spAutoFit/>
          </a:bodyPr>
          <a:p>
            <a:pPr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i="1" lang="en-US" sz="2200" spc="-1" strike="noStrike">
                <a:latin typeface="Times New Roman"/>
              </a:rPr>
              <a:t>- Objectifs :</a:t>
            </a:r>
            <a:endParaRPr b="0" lang="en-US" sz="2200" spc="-1" strike="noStrike">
              <a:latin typeface="Times New Roman"/>
            </a:endParaRPr>
          </a:p>
          <a:p>
            <a:pPr lvl="2" marL="648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latin typeface="Times New Roman"/>
              </a:rPr>
              <a:t>Monter des partenariats avec les acteurs locaux : collectivités, crêches, etc.</a:t>
            </a:r>
            <a:endParaRPr b="0" lang="en-US" sz="1600" spc="-1" strike="noStrike">
              <a:latin typeface="Times New Roman"/>
            </a:endParaRPr>
          </a:p>
          <a:p>
            <a:pPr lvl="2" marL="648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latin typeface="Times New Roman"/>
              </a:rPr>
              <a:t>Expérimenter la collecte et le composte des couches sur la commune de la Seyne sur Mer (83500)</a:t>
            </a:r>
            <a:endParaRPr b="0" lang="en-US" sz="1600" spc="-1" strike="noStrike">
              <a:latin typeface="Times New Roman"/>
            </a:endParaRPr>
          </a:p>
          <a:p>
            <a:pPr lvl="2" marL="648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latin typeface="Times New Roman"/>
              </a:rPr>
              <a:t>Sensibiliser les collectivités et les particuliers sur l’interêt de compostage</a:t>
            </a:r>
            <a:endParaRPr b="0" lang="en-US" sz="1600" spc="-1" strike="noStrike">
              <a:latin typeface="Times New Roman"/>
            </a:endParaRPr>
          </a:p>
          <a:p>
            <a:pPr lvl="2" marL="648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latin typeface="Times New Roman"/>
              </a:rPr>
              <a:t>Travailler avec les acteurs de l’agriculture et de l’arboriculture bio pour utiliser le composte pour leur production</a:t>
            </a:r>
            <a:endParaRPr b="0" lang="en-US" sz="1600" spc="-1" strike="noStrike">
              <a:latin typeface="Times New Roman"/>
            </a:endParaRPr>
          </a:p>
          <a:p>
            <a:pPr lvl="2" marL="648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latin typeface="Times New Roman"/>
              </a:rPr>
              <a:t>Utiliser ce projet comme support pédagogique et social</a:t>
            </a:r>
            <a:endParaRPr b="0" lang="en-US" sz="1600" spc="-1" strike="noStrike">
              <a:latin typeface="Times New Roman"/>
            </a:endParaRPr>
          </a:p>
          <a:p>
            <a:pPr lvl="2" marL="648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latin typeface="Times New Roman"/>
              </a:rPr>
              <a:t>Améliorer et dévelloper le concept pour l’élargir à l’aglomération Toulonnaise</a:t>
            </a:r>
            <a:endParaRPr b="0" lang="en-US" sz="1600" spc="-1" strike="noStrike">
              <a:latin typeface="Times New Roman"/>
            </a:endParaRPr>
          </a:p>
          <a:p>
            <a:endParaRPr b="0" lang="en-US" sz="1600" spc="-1" strike="noStrike">
              <a:latin typeface="Times New Roman"/>
            </a:endParaRPr>
          </a:p>
          <a:p>
            <a:r>
              <a:rPr b="0" i="1" lang="en-US" sz="2200" spc="-1" strike="noStrike">
                <a:latin typeface="Times New Roman"/>
              </a:rPr>
              <a:t>- Contexte :</a:t>
            </a:r>
            <a:endParaRPr b="0" lang="en-US" sz="2200" spc="-1" strike="noStrike">
              <a:latin typeface="Times New Roman"/>
            </a:endParaRPr>
          </a:p>
          <a:p>
            <a:pPr lvl="2" marL="648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latin typeface="Times New Roman"/>
              </a:rPr>
              <a:t>La gestion de déchets et leur traitement est un enjeu sociétal important</a:t>
            </a:r>
            <a:endParaRPr b="0" lang="en-US" sz="1600" spc="-1" strike="noStrike">
              <a:latin typeface="Times New Roman"/>
            </a:endParaRPr>
          </a:p>
          <a:p>
            <a:pPr lvl="2" marL="648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latin typeface="Times New Roman"/>
              </a:rPr>
              <a:t>Les citoyens, entreprises et collectivités sont de plus en plus concernés et impliqués dans la gestion et le tri des déchets</a:t>
            </a:r>
            <a:endParaRPr b="0" lang="en-US" sz="1600" spc="-1" strike="noStrike">
              <a:latin typeface="Times New Roman"/>
            </a:endParaRPr>
          </a:p>
          <a:p>
            <a:pPr lvl="2" marL="648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latin typeface="Times New Roman"/>
              </a:rPr>
              <a:t>La legislation sur la production des déchets évolue avec </a:t>
            </a:r>
            <a:r>
              <a:rPr b="1" lang="en-US" sz="1600" spc="-1" strike="noStrike">
                <a:latin typeface="Times New Roman"/>
              </a:rPr>
              <a:t>La loi Anti-Gaspillage pour une Économie Circulaire</a:t>
            </a:r>
            <a:r>
              <a:rPr b="0" lang="en-US" sz="1600" spc="-1" strike="noStrike">
                <a:latin typeface="Times New Roman"/>
              </a:rPr>
              <a:t> et la volonté européenne de mieux gérer le cycle de vie des produits.</a:t>
            </a:r>
            <a:endParaRPr b="0" lang="en-US" sz="16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2340000" y="138960"/>
            <a:ext cx="7200000" cy="911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r>
              <a:rPr b="1" lang="en-US" sz="3200" spc="-1" strike="noStrike">
                <a:solidFill>
                  <a:srgbClr val="ffffff"/>
                </a:solidFill>
                <a:latin typeface="Arial"/>
              </a:rPr>
              <a:t>Sources :</a:t>
            </a:r>
            <a:endParaRPr b="1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2592000" y="1230840"/>
            <a:ext cx="6840000" cy="3629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spAutoFit/>
          </a:bodyPr>
          <a:p>
            <a:pPr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i="1" lang="en-US" sz="2200" spc="-1" strike="noStrike">
                <a:latin typeface="Times New Roman"/>
              </a:rPr>
              <a:t>- Associations :</a:t>
            </a:r>
            <a:endParaRPr b="0" lang="en-US" sz="2200" spc="-1" strike="noStrike">
              <a:latin typeface="Times New Roman"/>
            </a:endParaRPr>
          </a:p>
          <a:p>
            <a:pPr lvl="2" marL="648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latin typeface="Times New Roman"/>
              </a:rPr>
              <a:t>Fondation Dycle (anglais) : </a:t>
            </a:r>
            <a:r>
              <a:rPr b="0" lang="en-US" sz="1600" spc="-1" strike="noStrike">
                <a:latin typeface="Times New Roman"/>
                <a:hlinkClick r:id="rId1"/>
              </a:rPr>
              <a:t>https://dycle.org</a:t>
            </a:r>
            <a:r>
              <a:rPr b="0" lang="en-US" sz="1600" spc="-1" strike="noStrike">
                <a:latin typeface="Times New Roman"/>
              </a:rPr>
              <a:t> </a:t>
            </a:r>
            <a:endParaRPr b="0" lang="en-US" sz="1600" spc="-1" strike="noStrike">
              <a:latin typeface="Times New Roman"/>
            </a:endParaRPr>
          </a:p>
          <a:p>
            <a:pPr lvl="2" marL="648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latin typeface="Times New Roman"/>
              </a:rPr>
              <a:t>Association les Alchimistes : </a:t>
            </a:r>
            <a:r>
              <a:rPr b="0" lang="en-US" sz="1600" spc="-1" strike="noStrike">
                <a:latin typeface="Times New Roman"/>
                <a:hlinkClick r:id="rId2"/>
              </a:rPr>
              <a:t>https://alchimistes.co</a:t>
            </a:r>
            <a:r>
              <a:rPr b="0" lang="en-US" sz="1600" spc="-1" strike="noStrike">
                <a:latin typeface="Times New Roman"/>
              </a:rPr>
              <a:t> </a:t>
            </a:r>
            <a:endParaRPr b="0" lang="en-US" sz="1600" spc="-1" strike="noStrike">
              <a:latin typeface="Times New Roman"/>
            </a:endParaRPr>
          </a:p>
          <a:p>
            <a:endParaRPr b="0" lang="en-US" sz="1600" spc="-1" strike="noStrike">
              <a:latin typeface="Times New Roman"/>
            </a:endParaRPr>
          </a:p>
          <a:p>
            <a:r>
              <a:rPr b="0" i="1" lang="en-US" sz="2200" spc="-1" strike="noStrike">
                <a:latin typeface="Times New Roman"/>
              </a:rPr>
              <a:t>- Producteurs de couches :</a:t>
            </a:r>
            <a:endParaRPr b="0" lang="en-US" sz="2200" spc="-1" strike="noStrike">
              <a:latin typeface="Times New Roman"/>
            </a:endParaRPr>
          </a:p>
          <a:p>
            <a:pPr lvl="2" marL="648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latin typeface="Times New Roman"/>
              </a:rPr>
              <a:t>Mundao : </a:t>
            </a:r>
            <a:r>
              <a:rPr b="0" lang="en-US" sz="1600" spc="-1" strike="noStrike">
                <a:latin typeface="Times New Roman"/>
                <a:hlinkClick r:id="rId3"/>
              </a:rPr>
              <a:t>https://mundao.com/</a:t>
            </a:r>
            <a:r>
              <a:rPr b="0" lang="en-US" sz="1600" spc="-1" strike="noStrike">
                <a:latin typeface="Times New Roman"/>
              </a:rPr>
              <a:t> </a:t>
            </a:r>
            <a:endParaRPr b="0" lang="en-US" sz="1600" spc="-1" strike="noStrike">
              <a:latin typeface="Times New Roman"/>
            </a:endParaRPr>
          </a:p>
          <a:p>
            <a:pPr lvl="2" marL="648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latin typeface="Times New Roman"/>
              </a:rPr>
              <a:t>Celluloses de Brocelliande : </a:t>
            </a:r>
            <a:r>
              <a:rPr b="0" lang="en-US" sz="1600" spc="-1" strike="noStrike">
                <a:latin typeface="Times New Roman"/>
                <a:hlinkClick r:id="rId4"/>
              </a:rPr>
              <a:t>https://celluloses-broceliande.fr</a:t>
            </a:r>
            <a:r>
              <a:rPr b="0" lang="en-US" sz="1600" spc="-1" strike="noStrike">
                <a:latin typeface="Times New Roman"/>
              </a:rPr>
              <a:t> </a:t>
            </a:r>
            <a:endParaRPr b="0" lang="en-US" sz="1600" spc="-1" strike="noStrike">
              <a:latin typeface="Times New Roman"/>
            </a:endParaRPr>
          </a:p>
          <a:p>
            <a:pPr lvl="2" marL="648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latin typeface="Times New Roman"/>
              </a:rPr>
              <a:t>Tidoo : </a:t>
            </a:r>
            <a:r>
              <a:rPr b="0" lang="en-US" sz="1600" spc="-1" strike="noStrike">
                <a:latin typeface="Times New Roman"/>
                <a:hlinkClick r:id="rId5"/>
              </a:rPr>
              <a:t>https://www.tidoo.com</a:t>
            </a:r>
            <a:r>
              <a:rPr b="0" lang="en-US" sz="1600" spc="-1" strike="noStrike">
                <a:latin typeface="Times New Roman"/>
              </a:rPr>
              <a:t> </a:t>
            </a:r>
            <a:endParaRPr b="0" lang="en-US" sz="1600" spc="-1" strike="noStrike">
              <a:latin typeface="Times New Roman"/>
            </a:endParaRPr>
          </a:p>
          <a:p>
            <a:endParaRPr b="0" lang="en-US" sz="1600" spc="-1" strike="noStrike">
              <a:latin typeface="Times New Roman"/>
            </a:endParaRPr>
          </a:p>
          <a:p>
            <a:r>
              <a:rPr b="0" i="1" lang="en-US" sz="2200" spc="-1" strike="noStrike">
                <a:latin typeface="Times New Roman"/>
              </a:rPr>
              <a:t>- Législation :</a:t>
            </a:r>
            <a:endParaRPr b="0" lang="en-US" sz="2200" spc="-1" strike="noStrike">
              <a:latin typeface="Times New Roman"/>
            </a:endParaRPr>
          </a:p>
          <a:p>
            <a:pPr lvl="2" marL="648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latin typeface="Times New Roman"/>
              </a:rPr>
              <a:t>Loi anti gaspillage pour une économie circulaire : </a:t>
            </a:r>
            <a:r>
              <a:rPr b="0" lang="en-US" sz="1600" spc="-1" strike="noStrike">
                <a:latin typeface="Times New Roman"/>
                <a:hlinkClick r:id="rId6"/>
              </a:rPr>
              <a:t>https://ecologie.gouv.fr</a:t>
            </a:r>
            <a:r>
              <a:rPr b="0" lang="en-US" sz="1600" spc="-1" strike="noStrike">
                <a:latin typeface="Times New Roman"/>
              </a:rPr>
              <a:t> </a:t>
            </a:r>
            <a:endParaRPr b="0" lang="en-US" sz="1600" spc="-1" strike="noStrike">
              <a:latin typeface="Times New Roman"/>
            </a:endParaRPr>
          </a:p>
          <a:p>
            <a:pPr lvl="2" marL="648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latin typeface="Times New Roman"/>
              </a:rPr>
              <a:t>Directive Européenne 2018/851 : </a:t>
            </a:r>
            <a:r>
              <a:rPr b="0" lang="en-US" sz="1600" spc="-1" strike="noStrike">
                <a:latin typeface="Times New Roman"/>
                <a:hlinkClick r:id="rId7"/>
              </a:rPr>
              <a:t>https://eur-lex.europa.eu</a:t>
            </a:r>
            <a:endParaRPr b="0" lang="en-US" sz="1600" spc="-1" strike="noStrike">
              <a:latin typeface="Times New Roman"/>
            </a:endParaRPr>
          </a:p>
          <a:p>
            <a:endParaRPr b="0" lang="en-US" sz="16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</TotalTime>
  <Application>LibreOffice/6.1.5.2$Linux_ARM_EABI LibreOffice_project/10$Build-2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2021-02-10T15:51:40Z</dcterms:created>
  <dc:creator/>
  <dc:description/>
  <dc:language>en-US</dc:language>
  <cp:lastModifiedBy/>
  <dcterms:modified xsi:type="dcterms:W3CDTF">2021-02-12T13:19:12Z</dcterms:modified>
  <cp:revision>20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